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3" r:id="rId3"/>
    <p:sldId id="262" r:id="rId4"/>
    <p:sldId id="257" r:id="rId5"/>
    <p:sldId id="264" r:id="rId6"/>
    <p:sldId id="258" r:id="rId7"/>
    <p:sldId id="266" r:id="rId8"/>
    <p:sldId id="260" r:id="rId9"/>
    <p:sldId id="261" r:id="rId10"/>
    <p:sldId id="267" r:id="rId11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6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D3B62-8DCC-43B6-AB4A-ADEAE1E9CE58}" type="datetimeFigureOut">
              <a:rPr lang="uk-UA" smtClean="0"/>
              <a:t>29.11.2021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83491-ADED-405B-8AC1-99A3F74F6A3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4496393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D3B62-8DCC-43B6-AB4A-ADEAE1E9CE58}" type="datetimeFigureOut">
              <a:rPr lang="uk-UA" smtClean="0"/>
              <a:t>29.11.2021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83491-ADED-405B-8AC1-99A3F74F6A3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193873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D3B62-8DCC-43B6-AB4A-ADEAE1E9CE58}" type="datetimeFigureOut">
              <a:rPr lang="uk-UA" smtClean="0"/>
              <a:t>29.11.2021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83491-ADED-405B-8AC1-99A3F74F6A3D}" type="slidenum">
              <a:rPr lang="uk-UA" smtClean="0"/>
              <a:t>‹#›</a:t>
            </a:fld>
            <a:endParaRPr lang="uk-UA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66996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D3B62-8DCC-43B6-AB4A-ADEAE1E9CE58}" type="datetimeFigureOut">
              <a:rPr lang="uk-UA" smtClean="0"/>
              <a:t>29.11.2021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83491-ADED-405B-8AC1-99A3F74F6A3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7754794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D3B62-8DCC-43B6-AB4A-ADEAE1E9CE58}" type="datetimeFigureOut">
              <a:rPr lang="uk-UA" smtClean="0"/>
              <a:t>29.11.2021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83491-ADED-405B-8AC1-99A3F74F6A3D}" type="slidenum">
              <a:rPr lang="uk-UA" smtClean="0"/>
              <a:t>‹#›</a:t>
            </a:fld>
            <a:endParaRPr lang="uk-UA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763563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D3B62-8DCC-43B6-AB4A-ADEAE1E9CE58}" type="datetimeFigureOut">
              <a:rPr lang="uk-UA" smtClean="0"/>
              <a:t>29.11.2021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83491-ADED-405B-8AC1-99A3F74F6A3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236140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D3B62-8DCC-43B6-AB4A-ADEAE1E9CE58}" type="datetimeFigureOut">
              <a:rPr lang="uk-UA" smtClean="0"/>
              <a:t>29.11.2021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83491-ADED-405B-8AC1-99A3F74F6A3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964332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D3B62-8DCC-43B6-AB4A-ADEAE1E9CE58}" type="datetimeFigureOut">
              <a:rPr lang="uk-UA" smtClean="0"/>
              <a:t>29.11.2021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83491-ADED-405B-8AC1-99A3F74F6A3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576362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D3B62-8DCC-43B6-AB4A-ADEAE1E9CE58}" type="datetimeFigureOut">
              <a:rPr lang="uk-UA" smtClean="0"/>
              <a:t>29.11.2021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83491-ADED-405B-8AC1-99A3F74F6A3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031452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D3B62-8DCC-43B6-AB4A-ADEAE1E9CE58}" type="datetimeFigureOut">
              <a:rPr lang="uk-UA" smtClean="0"/>
              <a:t>29.11.2021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83491-ADED-405B-8AC1-99A3F74F6A3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4012226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D3B62-8DCC-43B6-AB4A-ADEAE1E9CE58}" type="datetimeFigureOut">
              <a:rPr lang="uk-UA" smtClean="0"/>
              <a:t>29.11.2021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83491-ADED-405B-8AC1-99A3F74F6A3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229723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D3B62-8DCC-43B6-AB4A-ADEAE1E9CE58}" type="datetimeFigureOut">
              <a:rPr lang="uk-UA" smtClean="0"/>
              <a:t>29.11.2021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83491-ADED-405B-8AC1-99A3F74F6A3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986748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D3B62-8DCC-43B6-AB4A-ADEAE1E9CE58}" type="datetimeFigureOut">
              <a:rPr lang="uk-UA" smtClean="0"/>
              <a:t>29.11.2021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83491-ADED-405B-8AC1-99A3F74F6A3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628369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D3B62-8DCC-43B6-AB4A-ADEAE1E9CE58}" type="datetimeFigureOut">
              <a:rPr lang="uk-UA" smtClean="0"/>
              <a:t>29.11.2021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83491-ADED-405B-8AC1-99A3F74F6A3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044936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D3B62-8DCC-43B6-AB4A-ADEAE1E9CE58}" type="datetimeFigureOut">
              <a:rPr lang="uk-UA" smtClean="0"/>
              <a:t>29.11.2021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83491-ADED-405B-8AC1-99A3F74F6A3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2730151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D3B62-8DCC-43B6-AB4A-ADEAE1E9CE58}" type="datetimeFigureOut">
              <a:rPr lang="uk-UA" smtClean="0"/>
              <a:t>29.11.2021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83491-ADED-405B-8AC1-99A3F74F6A3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153787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3D3B62-8DCC-43B6-AB4A-ADEAE1E9CE58}" type="datetimeFigureOut">
              <a:rPr lang="uk-UA" smtClean="0"/>
              <a:t>29.11.2021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2F83491-ADED-405B-8AC1-99A3F74F6A3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08122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uk-UA" dirty="0" smtClean="0"/>
              <a:t>Булінг</a:t>
            </a:r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smtClean="0"/>
              <a:t>Підготувала Олена </a:t>
            </a:r>
            <a:r>
              <a:rPr lang="uk-UA" dirty="0" err="1" smtClean="0"/>
              <a:t>Гирба</a:t>
            </a:r>
            <a:r>
              <a:rPr lang="uk-UA" dirty="0" smtClean="0"/>
              <a:t>, головний фахівець із </a:t>
            </a:r>
            <a:r>
              <a:rPr lang="uk-UA" dirty="0" err="1" smtClean="0"/>
              <a:t>зв’язків</a:t>
            </a:r>
            <a:r>
              <a:rPr lang="uk-UA" dirty="0" smtClean="0"/>
              <a:t> з громадськістю та пресою Регіонального центру з надання безоплатної вторинної правової допомоги у Львівській області</a:t>
            </a:r>
            <a:endParaRPr lang="uk-UA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31659" y="435713"/>
            <a:ext cx="3646875" cy="2518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12155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Дякую за увагу!</a:t>
            </a:r>
            <a:endParaRPr lang="uk-UA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7045" y="1674891"/>
            <a:ext cx="3813951" cy="3813951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3719" y="291974"/>
            <a:ext cx="4393161" cy="3031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54745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Що таке </a:t>
            </a:r>
            <a:r>
              <a:rPr lang="uk-UA" dirty="0" err="1" smtClean="0"/>
              <a:t>булінг</a:t>
            </a:r>
            <a:r>
              <a:rPr lang="uk-UA" dirty="0" smtClean="0"/>
              <a:t>?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372938"/>
            <a:ext cx="6873256" cy="962855"/>
          </a:xfrm>
        </p:spPr>
        <p:txBody>
          <a:bodyPr>
            <a:normAutofit/>
          </a:bodyPr>
          <a:lstStyle/>
          <a:p>
            <a:r>
              <a:rPr lang="uk-UA" dirty="0" smtClean="0"/>
              <a:t>Булінг – свідоме цькування однієї дитини іншою, агресивне переслідування, яке досить часто поширене у навчальних закладах.</a:t>
            </a:r>
            <a:endParaRPr lang="uk-UA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6043" y="2335793"/>
            <a:ext cx="7699250" cy="4330829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0091" y="107759"/>
            <a:ext cx="2969931" cy="20492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06798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770" y="353084"/>
            <a:ext cx="7409493" cy="5933384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1157" y="353084"/>
            <a:ext cx="3142471" cy="2168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36957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5400" dirty="0" smtClean="0"/>
              <a:t>Види </a:t>
            </a:r>
            <a:r>
              <a:rPr lang="uk-UA" sz="5400" dirty="0" err="1" smtClean="0"/>
              <a:t>булінгу</a:t>
            </a:r>
            <a:endParaRPr lang="uk-UA" sz="5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6994" y="1783533"/>
            <a:ext cx="7713553" cy="4257829"/>
          </a:xfrm>
        </p:spPr>
        <p:txBody>
          <a:bodyPr>
            <a:normAutofit fontScale="92500" lnSpcReduction="20000"/>
          </a:bodyPr>
          <a:lstStyle/>
          <a:p>
            <a:r>
              <a:rPr lang="uk-UA" dirty="0" smtClean="0"/>
              <a:t>Фізичний - штовхання</a:t>
            </a:r>
            <a:r>
              <a:rPr lang="uk-UA" dirty="0"/>
              <a:t>, підніжки, зачіпання, бійки, ляпаси, пошкодження та знищення одягу та особистих речей жертви, а також погляди, жести, образливі рухи тіла та міміки </a:t>
            </a:r>
            <a:r>
              <a:rPr lang="uk-UA" dirty="0" smtClean="0"/>
              <a:t>обличчя.</a:t>
            </a:r>
            <a:endParaRPr lang="uk-UA" dirty="0"/>
          </a:p>
          <a:p>
            <a:r>
              <a:rPr lang="uk-UA" dirty="0"/>
              <a:t>Економічний </a:t>
            </a:r>
            <a:r>
              <a:rPr lang="uk-UA" dirty="0" smtClean="0"/>
              <a:t> </a:t>
            </a:r>
            <a:r>
              <a:rPr lang="uk-UA" dirty="0"/>
              <a:t>– крадіжки, пошкодження чи знищення одягу та інших особистих речей жертви, вимагання грошей тощо</a:t>
            </a:r>
            <a:r>
              <a:rPr lang="uk-UA" dirty="0" smtClean="0"/>
              <a:t>.</a:t>
            </a:r>
            <a:endParaRPr lang="uk-UA" dirty="0"/>
          </a:p>
          <a:p>
            <a:r>
              <a:rPr lang="uk-UA" dirty="0"/>
              <a:t>Психологічний </a:t>
            </a:r>
            <a:r>
              <a:rPr lang="uk-UA" dirty="0" smtClean="0"/>
              <a:t>– </a:t>
            </a:r>
            <a:r>
              <a:rPr lang="uk-UA" dirty="0"/>
              <a:t>принизливі погляди, жести, образливі рухи тіла, міміки обличчя, поширення образливих чуток, ізоляція, ігнорування, погрози, жарти, маніпуляції, шантаж тощо</a:t>
            </a:r>
            <a:r>
              <a:rPr lang="uk-UA" dirty="0" smtClean="0"/>
              <a:t>.</a:t>
            </a:r>
            <a:endParaRPr lang="uk-UA" dirty="0"/>
          </a:p>
          <a:p>
            <a:r>
              <a:rPr lang="uk-UA" dirty="0"/>
              <a:t>Сексуальний </a:t>
            </a:r>
            <a:r>
              <a:rPr lang="uk-UA" dirty="0" smtClean="0"/>
              <a:t>– </a:t>
            </a:r>
            <a:r>
              <a:rPr lang="uk-UA" dirty="0"/>
              <a:t>принизливі погляди, жести, прізвиська та образи сексуального характеру, зйомки у переодягальнях, поширення образливих чуток, сексуальні погрози, жарти тощо</a:t>
            </a:r>
            <a:r>
              <a:rPr lang="uk-UA" dirty="0" smtClean="0"/>
              <a:t>.</a:t>
            </a:r>
            <a:endParaRPr lang="uk-UA" dirty="0"/>
          </a:p>
          <a:p>
            <a:r>
              <a:rPr lang="uk-UA" dirty="0" err="1"/>
              <a:t>Кібербулінг</a:t>
            </a:r>
            <a:r>
              <a:rPr lang="uk-UA" dirty="0"/>
              <a:t> – приниження за допомогою мобільних телефонів, інтернету, інших електронних пристроїв (пересилка неоднозначних фото, обзивання по телефону, знімання на відео бійок чи інших принижень і викладання відео в мережу інтернет, цькування через соціальні мережі).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0887" y="153908"/>
            <a:ext cx="3643398" cy="2513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03118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3600" dirty="0"/>
              <a:t>Як відрізнити звичайний конфлікт від </a:t>
            </a:r>
            <a:r>
              <a:rPr lang="uk-UA" sz="3600" dirty="0" err="1"/>
              <a:t>булінгу</a:t>
            </a:r>
            <a:r>
              <a:rPr lang="uk-UA" sz="3600" dirty="0"/>
              <a:t>?</a:t>
            </a:r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3753" y="2777069"/>
            <a:ext cx="5177976" cy="3448613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r>
              <a:rPr lang="uk-UA" sz="2400" dirty="0"/>
              <a:t>Не кожен конфлікт є </a:t>
            </a:r>
            <a:r>
              <a:rPr lang="uk-UA" sz="2400" dirty="0" err="1"/>
              <a:t>булінгом</a:t>
            </a:r>
            <a:r>
              <a:rPr lang="uk-UA" sz="2400" dirty="0"/>
              <a:t>. Цькування - це тривалі, повторювані дії, а одинична сутичка між учасниками таким не може вважатися. Крім того, ключовою ознакою саме </a:t>
            </a:r>
            <a:r>
              <a:rPr lang="uk-UA" sz="2400" dirty="0" err="1"/>
              <a:t>булінгу</a:t>
            </a:r>
            <a:r>
              <a:rPr lang="uk-UA" sz="2400" dirty="0"/>
              <a:t> є бажання завдати шкоди, принизити жертву.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79967" y="235390"/>
            <a:ext cx="3391768" cy="2340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02487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7081486" cy="1320800"/>
          </a:xfrm>
        </p:spPr>
        <p:txBody>
          <a:bodyPr/>
          <a:lstStyle/>
          <a:p>
            <a:r>
              <a:rPr lang="uk-UA" dirty="0" smtClean="0"/>
              <a:t>Чи є відповідальність за вчинення </a:t>
            </a:r>
            <a:r>
              <a:rPr lang="uk-UA" dirty="0" err="1" smtClean="0"/>
              <a:t>булінгу</a:t>
            </a:r>
            <a:r>
              <a:rPr lang="uk-UA" dirty="0" smtClean="0"/>
              <a:t>?</a:t>
            </a:r>
            <a:endParaRPr lang="uk-UA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2794" y="2382044"/>
            <a:ext cx="5886450" cy="3438525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5251" y="135802"/>
            <a:ext cx="3509858" cy="24218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22234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1862" y="1386714"/>
            <a:ext cx="4513262" cy="4061935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7334" y="398352"/>
            <a:ext cx="3854528" cy="6038661"/>
          </a:xfrm>
        </p:spPr>
        <p:txBody>
          <a:bodyPr>
            <a:normAutofit fontScale="92500" lnSpcReduction="1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dirty="0"/>
              <a:t>18 грудня 2018 року Верховна Рада України прийняла Закон "Про внесення змін до деяких законодавчих актів України щодо протидії </a:t>
            </a:r>
            <a:r>
              <a:rPr lang="uk-UA" dirty="0" err="1"/>
              <a:t>булінгу</a:t>
            </a:r>
            <a:r>
              <a:rPr lang="uk-UA" dirty="0"/>
              <a:t> (цькуванню)". Закон набув чинності 19 січня 2019 року.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dirty="0"/>
              <a:t>Він передбачає штрафи за </a:t>
            </a:r>
            <a:r>
              <a:rPr lang="uk-UA" dirty="0" err="1"/>
              <a:t>булінг</a:t>
            </a:r>
            <a:r>
              <a:rPr lang="uk-UA" dirty="0"/>
              <a:t> - від 50 до 100 неоподатковуваних мінімумів доходів громадян (від 850 до 1700 грн на 2021 рік), або громадські роботи на строк від двадцяти до сорока годин</a:t>
            </a:r>
            <a:r>
              <a:rPr lang="uk-UA" dirty="0" smtClean="0"/>
              <a:t>.</a:t>
            </a:r>
            <a:endParaRPr lang="uk-UA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dirty="0"/>
              <a:t>Якщо </a:t>
            </a:r>
            <a:r>
              <a:rPr lang="uk-UA" dirty="0" err="1"/>
              <a:t>булінг</a:t>
            </a:r>
            <a:r>
              <a:rPr lang="uk-UA" dirty="0"/>
              <a:t> вчинила група людей, або він був вчинений повторно протягом року після накладання адміністративної відповідальності - від 100 до 200 (від 1700 до 3400 грн на 2021 рік) неоподатковуваних мінімумів доходів громадян або громадські роботи на строк від сорока до шістдесяти годин</a:t>
            </a:r>
            <a:r>
              <a:rPr lang="uk-UA" dirty="0" smtClean="0"/>
              <a:t>.</a:t>
            </a:r>
            <a:endParaRPr lang="uk-UA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dirty="0"/>
              <a:t>Якщо </a:t>
            </a:r>
            <a:r>
              <a:rPr lang="uk-UA" dirty="0" err="1"/>
              <a:t>булінг</a:t>
            </a:r>
            <a:r>
              <a:rPr lang="uk-UA" dirty="0"/>
              <a:t> вчинила неповнолітня (до 18 років) або малолітня (до 14 років) особа, то штраф заплатять батьки або особи, які їх замінюють, або будуть виконувати громадські роботи</a:t>
            </a:r>
            <a:r>
              <a:rPr lang="uk-UA" dirty="0" smtClean="0"/>
              <a:t>.</a:t>
            </a:r>
            <a:endParaRPr lang="uk-UA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dirty="0"/>
              <a:t>Крім того, якщо керівник навчального закладу не повідомить поліції про випадки цькування, муситиме заплатити штраф від 50 до 100  неоподатковуваних мінімумів доходів громадян або ж має виконувати виправні роботи строком до одного місяця з відрахуванням до 20% заробітку.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25949" y="151601"/>
            <a:ext cx="3505504" cy="24264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16840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6864203" cy="1320800"/>
          </a:xfrm>
        </p:spPr>
        <p:txBody>
          <a:bodyPr/>
          <a:lstStyle/>
          <a:p>
            <a:r>
              <a:rPr lang="uk-UA" dirty="0" smtClean="0"/>
              <a:t>Що робити якщо ви стали жертвою </a:t>
            </a:r>
            <a:r>
              <a:rPr lang="uk-UA" dirty="0" err="1" smtClean="0"/>
              <a:t>булінгу</a:t>
            </a:r>
            <a:r>
              <a:rPr lang="uk-UA" dirty="0" smtClean="0"/>
              <a:t>?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2160589"/>
            <a:ext cx="7461731" cy="4240211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Перше і </a:t>
            </a:r>
            <a:r>
              <a:rPr lang="ru-RU" dirty="0" err="1"/>
              <a:t>найголовніше</a:t>
            </a:r>
            <a:r>
              <a:rPr lang="ru-RU" dirty="0"/>
              <a:t> правило – не </a:t>
            </a:r>
            <a:r>
              <a:rPr lang="ru-RU" dirty="0" err="1"/>
              <a:t>тримати</a:t>
            </a:r>
            <a:r>
              <a:rPr lang="ru-RU" dirty="0"/>
              <a:t> </a:t>
            </a:r>
            <a:r>
              <a:rPr lang="ru-RU" dirty="0" err="1"/>
              <a:t>це</a:t>
            </a:r>
            <a:r>
              <a:rPr lang="ru-RU" dirty="0"/>
              <a:t> у </a:t>
            </a:r>
            <a:r>
              <a:rPr lang="ru-RU" dirty="0" err="1"/>
              <a:t>секреті</a:t>
            </a:r>
            <a:r>
              <a:rPr lang="ru-RU" dirty="0"/>
              <a:t>. </a:t>
            </a:r>
            <a:r>
              <a:rPr lang="ru-RU" dirty="0" err="1"/>
              <a:t>Розкажи</a:t>
            </a:r>
            <a:r>
              <a:rPr lang="ru-RU" dirty="0"/>
              <a:t> </a:t>
            </a:r>
            <a:r>
              <a:rPr lang="ru-RU" dirty="0" err="1"/>
              <a:t>друзям</a:t>
            </a:r>
            <a:r>
              <a:rPr lang="ru-RU" dirty="0"/>
              <a:t>, </a:t>
            </a:r>
            <a:r>
              <a:rPr lang="ru-RU" dirty="0" err="1"/>
              <a:t>знайомим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рідним</a:t>
            </a:r>
            <a:r>
              <a:rPr lang="ru-RU" dirty="0"/>
              <a:t> про те, </a:t>
            </a:r>
            <a:r>
              <a:rPr lang="ru-RU" dirty="0" err="1"/>
              <a:t>що</a:t>
            </a:r>
            <a:r>
              <a:rPr lang="ru-RU" dirty="0"/>
              <a:t> тебе </a:t>
            </a:r>
            <a:r>
              <a:rPr lang="ru-RU" dirty="0" err="1"/>
              <a:t>ображають</a:t>
            </a:r>
            <a:r>
              <a:rPr lang="ru-RU" dirty="0"/>
              <a:t> у </a:t>
            </a:r>
            <a:r>
              <a:rPr lang="ru-RU" dirty="0" err="1"/>
              <a:t>школі</a:t>
            </a:r>
            <a:r>
              <a:rPr lang="ru-RU" dirty="0"/>
              <a:t>, </a:t>
            </a:r>
            <a:r>
              <a:rPr lang="ru-RU" dirty="0" err="1"/>
              <a:t>цього</a:t>
            </a:r>
            <a:r>
              <a:rPr lang="ru-RU" dirty="0"/>
              <a:t> не </a:t>
            </a:r>
            <a:r>
              <a:rPr lang="ru-RU" dirty="0" err="1"/>
              <a:t>слід</a:t>
            </a:r>
            <a:r>
              <a:rPr lang="ru-RU" dirty="0"/>
              <a:t> </a:t>
            </a:r>
            <a:r>
              <a:rPr lang="ru-RU" dirty="0" err="1"/>
              <a:t>соромитись</a:t>
            </a:r>
            <a:r>
              <a:rPr lang="ru-RU" dirty="0" smtClean="0"/>
              <a:t>.</a:t>
            </a:r>
            <a:endParaRPr lang="ru-RU" dirty="0"/>
          </a:p>
          <a:p>
            <a:r>
              <a:rPr lang="ru-RU" dirty="0" err="1"/>
              <a:t>Інколи</a:t>
            </a:r>
            <a:r>
              <a:rPr lang="ru-RU" dirty="0"/>
              <a:t> </a:t>
            </a:r>
            <a:r>
              <a:rPr lang="ru-RU" dirty="0" err="1"/>
              <a:t>допомогти</a:t>
            </a:r>
            <a:r>
              <a:rPr lang="ru-RU" dirty="0"/>
              <a:t> з </a:t>
            </a:r>
            <a:r>
              <a:rPr lang="ru-RU" dirty="0" err="1"/>
              <a:t>вирішенням</a:t>
            </a:r>
            <a:r>
              <a:rPr lang="ru-RU" dirty="0"/>
              <a:t> </a:t>
            </a:r>
            <a:r>
              <a:rPr lang="ru-RU" dirty="0" err="1"/>
              <a:t>складної</a:t>
            </a:r>
            <a:r>
              <a:rPr lang="ru-RU" dirty="0"/>
              <a:t> </a:t>
            </a:r>
            <a:r>
              <a:rPr lang="ru-RU" dirty="0" err="1"/>
              <a:t>ситуації</a:t>
            </a:r>
            <a:r>
              <a:rPr lang="ru-RU" dirty="0"/>
              <a:t> у </a:t>
            </a:r>
            <a:r>
              <a:rPr lang="ru-RU" dirty="0" err="1"/>
              <a:t>школі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абсолютно не </a:t>
            </a:r>
            <a:r>
              <a:rPr lang="ru-RU" dirty="0" err="1"/>
              <a:t>пов’язана</a:t>
            </a:r>
            <a:r>
              <a:rPr lang="ru-RU" dirty="0"/>
              <a:t> з </a:t>
            </a:r>
            <a:r>
              <a:rPr lang="ru-RU" dirty="0" err="1"/>
              <a:t>цим</a:t>
            </a:r>
            <a:r>
              <a:rPr lang="ru-RU" dirty="0"/>
              <a:t> </a:t>
            </a:r>
            <a:r>
              <a:rPr lang="ru-RU" dirty="0" err="1"/>
              <a:t>людина</a:t>
            </a:r>
            <a:r>
              <a:rPr lang="ru-RU" dirty="0"/>
              <a:t>: тренер у </a:t>
            </a:r>
            <a:r>
              <a:rPr lang="ru-RU" dirty="0" err="1"/>
              <a:t>секції</a:t>
            </a:r>
            <a:r>
              <a:rPr lang="ru-RU" dirty="0"/>
              <a:t>, </a:t>
            </a:r>
            <a:r>
              <a:rPr lang="ru-RU" dirty="0" err="1"/>
              <a:t>куди</a:t>
            </a:r>
            <a:r>
              <a:rPr lang="ru-RU" dirty="0"/>
              <a:t> </a:t>
            </a:r>
            <a:r>
              <a:rPr lang="ru-RU" dirty="0" err="1"/>
              <a:t>ти</a:t>
            </a:r>
            <a:r>
              <a:rPr lang="ru-RU" dirty="0"/>
              <a:t> </a:t>
            </a:r>
            <a:r>
              <a:rPr lang="ru-RU" dirty="0" err="1"/>
              <a:t>ходиш</a:t>
            </a:r>
            <a:r>
              <a:rPr lang="ru-RU" dirty="0"/>
              <a:t> </a:t>
            </a:r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школи</a:t>
            </a:r>
            <a:r>
              <a:rPr lang="ru-RU" dirty="0"/>
              <a:t>,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вчитель</a:t>
            </a:r>
            <a:r>
              <a:rPr lang="ru-RU" dirty="0"/>
              <a:t>, до </a:t>
            </a:r>
            <a:r>
              <a:rPr lang="ru-RU" dirty="0" err="1"/>
              <a:t>якого</a:t>
            </a:r>
            <a:r>
              <a:rPr lang="ru-RU" dirty="0"/>
              <a:t> </a:t>
            </a:r>
            <a:r>
              <a:rPr lang="ru-RU" dirty="0" err="1"/>
              <a:t>ти</a:t>
            </a:r>
            <a:r>
              <a:rPr lang="ru-RU" dirty="0"/>
              <a:t> </a:t>
            </a:r>
            <a:r>
              <a:rPr lang="ru-RU" dirty="0" err="1"/>
              <a:t>ходиш</a:t>
            </a:r>
            <a:r>
              <a:rPr lang="ru-RU" dirty="0"/>
              <a:t> на </a:t>
            </a:r>
            <a:r>
              <a:rPr lang="ru-RU" dirty="0" err="1"/>
              <a:t>додаткові</a:t>
            </a:r>
            <a:r>
              <a:rPr lang="ru-RU" dirty="0"/>
              <a:t> </a:t>
            </a:r>
            <a:r>
              <a:rPr lang="ru-RU" dirty="0" err="1"/>
              <a:t>заняття</a:t>
            </a:r>
            <a:r>
              <a:rPr lang="ru-RU" dirty="0" smtClean="0"/>
              <a:t>.</a:t>
            </a:r>
            <a:endParaRPr lang="ru-RU" dirty="0"/>
          </a:p>
          <a:p>
            <a:r>
              <a:rPr lang="ru-RU" dirty="0" err="1"/>
              <a:t>Також</a:t>
            </a:r>
            <a:r>
              <a:rPr lang="ru-RU" dirty="0"/>
              <a:t> не </a:t>
            </a:r>
            <a:r>
              <a:rPr lang="ru-RU" dirty="0" err="1"/>
              <a:t>слід</a:t>
            </a:r>
            <a:r>
              <a:rPr lang="ru-RU" dirty="0"/>
              <a:t> </a:t>
            </a:r>
            <a:r>
              <a:rPr lang="ru-RU" dirty="0" err="1"/>
              <a:t>звинувачувати</a:t>
            </a:r>
            <a:r>
              <a:rPr lang="ru-RU" dirty="0"/>
              <a:t> себе у тому, </a:t>
            </a:r>
            <a:r>
              <a:rPr lang="ru-RU" dirty="0" err="1"/>
              <a:t>що</a:t>
            </a:r>
            <a:r>
              <a:rPr lang="ru-RU" dirty="0"/>
              <a:t> тебе </a:t>
            </a:r>
            <a:r>
              <a:rPr lang="ru-RU" dirty="0" err="1"/>
              <a:t>цькують</a:t>
            </a:r>
            <a:r>
              <a:rPr lang="ru-RU" dirty="0"/>
              <a:t>. Ми говорили </a:t>
            </a:r>
            <a:r>
              <a:rPr lang="ru-RU" dirty="0" err="1"/>
              <a:t>раніше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кривдникам</a:t>
            </a:r>
            <a:r>
              <a:rPr lang="ru-RU" dirty="0"/>
              <a:t> легко </a:t>
            </a:r>
            <a:r>
              <a:rPr lang="ru-RU" dirty="0" err="1"/>
              <a:t>знайти</a:t>
            </a:r>
            <a:r>
              <a:rPr lang="ru-RU" dirty="0"/>
              <a:t> жертву </a:t>
            </a:r>
            <a:r>
              <a:rPr lang="ru-RU" dirty="0" err="1"/>
              <a:t>булінгу</a:t>
            </a:r>
            <a:r>
              <a:rPr lang="ru-RU" dirty="0"/>
              <a:t>, </a:t>
            </a:r>
            <a:r>
              <a:rPr lang="ru-RU" dirty="0" err="1"/>
              <a:t>адже</a:t>
            </a:r>
            <a:r>
              <a:rPr lang="ru-RU" dirty="0"/>
              <a:t> для </a:t>
            </a:r>
            <a:r>
              <a:rPr lang="ru-RU" dirty="0" err="1"/>
              <a:t>цього</a:t>
            </a:r>
            <a:r>
              <a:rPr lang="ru-RU" dirty="0"/>
              <a:t> </a:t>
            </a:r>
            <a:r>
              <a:rPr lang="ru-RU" dirty="0" err="1"/>
              <a:t>слід</a:t>
            </a:r>
            <a:r>
              <a:rPr lang="ru-RU" dirty="0"/>
              <a:t> просто </a:t>
            </a:r>
            <a:r>
              <a:rPr lang="ru-RU" dirty="0" err="1"/>
              <a:t>якось</a:t>
            </a:r>
            <a:r>
              <a:rPr lang="ru-RU" dirty="0"/>
              <a:t> </a:t>
            </a:r>
            <a:r>
              <a:rPr lang="ru-RU" dirty="0" err="1"/>
              <a:t>відрізнятись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оточуючих</a:t>
            </a:r>
            <a:r>
              <a:rPr lang="ru-RU" dirty="0" smtClean="0"/>
              <a:t>.</a:t>
            </a:r>
            <a:endParaRPr lang="ru-RU" dirty="0"/>
          </a:p>
          <a:p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цькування</a:t>
            </a:r>
            <a:r>
              <a:rPr lang="ru-RU" dirty="0"/>
              <a:t> у </a:t>
            </a:r>
            <a:r>
              <a:rPr lang="ru-RU" dirty="0" err="1"/>
              <a:t>школі</a:t>
            </a:r>
            <a:r>
              <a:rPr lang="ru-RU" dirty="0"/>
              <a:t> </a:t>
            </a:r>
            <a:r>
              <a:rPr lang="ru-RU" dirty="0" err="1"/>
              <a:t>перетворились</a:t>
            </a:r>
            <a:r>
              <a:rPr lang="ru-RU" dirty="0"/>
              <a:t> </a:t>
            </a:r>
            <a:r>
              <a:rPr lang="ru-RU" dirty="0" err="1"/>
              <a:t>зі</a:t>
            </a:r>
            <a:r>
              <a:rPr lang="ru-RU" dirty="0"/>
              <a:t> </a:t>
            </a:r>
            <a:r>
              <a:rPr lang="ru-RU" dirty="0" err="1"/>
              <a:t>словесних</a:t>
            </a:r>
            <a:r>
              <a:rPr lang="ru-RU" dirty="0"/>
              <a:t> на </a:t>
            </a:r>
            <a:r>
              <a:rPr lang="ru-RU" dirty="0" err="1"/>
              <a:t>фізичні</a:t>
            </a:r>
            <a:r>
              <a:rPr lang="ru-RU" dirty="0"/>
              <a:t> – </a:t>
            </a:r>
            <a:r>
              <a:rPr lang="ru-RU" dirty="0" err="1"/>
              <a:t>йди</a:t>
            </a:r>
            <a:r>
              <a:rPr lang="ru-RU" dirty="0"/>
              <a:t> до директора </a:t>
            </a:r>
            <a:r>
              <a:rPr lang="ru-RU" dirty="0" err="1"/>
              <a:t>школи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завуча та </a:t>
            </a:r>
            <a:r>
              <a:rPr lang="ru-RU" dirty="0" err="1"/>
              <a:t>докладно</a:t>
            </a:r>
            <a:r>
              <a:rPr lang="ru-RU" dirty="0"/>
              <a:t> </a:t>
            </a:r>
            <a:r>
              <a:rPr lang="ru-RU" dirty="0" err="1"/>
              <a:t>розкажи</a:t>
            </a:r>
            <a:r>
              <a:rPr lang="ru-RU" dirty="0"/>
              <a:t> </a:t>
            </a:r>
            <a:r>
              <a:rPr lang="ru-RU" dirty="0" err="1"/>
              <a:t>їм</a:t>
            </a:r>
            <a:r>
              <a:rPr lang="ru-RU" dirty="0"/>
              <a:t> про </a:t>
            </a:r>
            <a:r>
              <a:rPr lang="ru-RU" dirty="0" err="1"/>
              <a:t>це</a:t>
            </a:r>
            <a:r>
              <a:rPr lang="ru-RU" dirty="0"/>
              <a:t>.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повідом</a:t>
            </a:r>
            <a:r>
              <a:rPr lang="ru-RU" dirty="0"/>
              <a:t> про </a:t>
            </a:r>
            <a:r>
              <a:rPr lang="ru-RU" dirty="0" err="1"/>
              <a:t>ситуацію</a:t>
            </a:r>
            <a:r>
              <a:rPr lang="ru-RU" dirty="0"/>
              <a:t> </a:t>
            </a:r>
            <a:r>
              <a:rPr lang="ru-RU" dirty="0" err="1"/>
              <a:t>батьків</a:t>
            </a:r>
            <a:r>
              <a:rPr lang="ru-RU" dirty="0" smtClean="0"/>
              <a:t>.</a:t>
            </a:r>
            <a:endParaRPr lang="ru-RU" dirty="0"/>
          </a:p>
          <a:p>
            <a:r>
              <a:rPr lang="ru-RU" dirty="0" err="1"/>
              <a:t>Якщо</a:t>
            </a:r>
            <a:r>
              <a:rPr lang="ru-RU" dirty="0"/>
              <a:t> у </a:t>
            </a:r>
            <a:r>
              <a:rPr lang="ru-RU" dirty="0" err="1"/>
              <a:t>школі</a:t>
            </a:r>
            <a:r>
              <a:rPr lang="ru-RU" dirty="0"/>
              <a:t> є психолог, то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сміливо</a:t>
            </a:r>
            <a:r>
              <a:rPr lang="ru-RU" dirty="0"/>
              <a:t> </a:t>
            </a:r>
            <a:r>
              <a:rPr lang="ru-RU" dirty="0" err="1"/>
              <a:t>звернутись</a:t>
            </a:r>
            <a:r>
              <a:rPr lang="ru-RU" dirty="0"/>
              <a:t> до </a:t>
            </a:r>
            <a:r>
              <a:rPr lang="ru-RU" dirty="0" err="1"/>
              <a:t>нього</a:t>
            </a:r>
            <a:r>
              <a:rPr lang="ru-RU" dirty="0"/>
              <a:t>, </a:t>
            </a:r>
            <a:r>
              <a:rPr lang="ru-RU" dirty="0" err="1"/>
              <a:t>щоб</a:t>
            </a:r>
            <a:r>
              <a:rPr lang="ru-RU" dirty="0"/>
              <a:t> </a:t>
            </a:r>
            <a:r>
              <a:rPr lang="ru-RU" dirty="0" err="1"/>
              <a:t>відновити</a:t>
            </a:r>
            <a:r>
              <a:rPr lang="ru-RU" dirty="0"/>
              <a:t> </a:t>
            </a:r>
            <a:r>
              <a:rPr lang="ru-RU" dirty="0" err="1"/>
              <a:t>відчуття</a:t>
            </a:r>
            <a:r>
              <a:rPr lang="ru-RU" dirty="0"/>
              <a:t> </a:t>
            </a:r>
            <a:r>
              <a:rPr lang="ru-RU" dirty="0" err="1"/>
              <a:t>впевненості</a:t>
            </a:r>
            <a:r>
              <a:rPr lang="ru-RU" dirty="0"/>
              <a:t> у </a:t>
            </a:r>
            <a:r>
              <a:rPr lang="ru-RU" dirty="0" err="1"/>
              <a:t>своїх</a:t>
            </a:r>
            <a:r>
              <a:rPr lang="ru-RU" dirty="0"/>
              <a:t> силах та </a:t>
            </a:r>
            <a:r>
              <a:rPr lang="ru-RU" dirty="0" err="1"/>
              <a:t>зрозуміти</a:t>
            </a:r>
            <a:r>
              <a:rPr lang="ru-RU" dirty="0"/>
              <a:t>, як </a:t>
            </a:r>
            <a:r>
              <a:rPr lang="ru-RU" dirty="0" err="1"/>
              <a:t>діяти</a:t>
            </a:r>
            <a:r>
              <a:rPr lang="ru-RU" dirty="0"/>
              <a:t> </a:t>
            </a:r>
            <a:r>
              <a:rPr lang="ru-RU" dirty="0" err="1"/>
              <a:t>далі</a:t>
            </a:r>
            <a:r>
              <a:rPr lang="ru-RU" dirty="0"/>
              <a:t>.</a:t>
            </a:r>
            <a:endParaRPr lang="uk-UA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9065" y="190122"/>
            <a:ext cx="3811639" cy="2630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72346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891" y="464493"/>
            <a:ext cx="8596668" cy="1320800"/>
          </a:xfrm>
        </p:spPr>
        <p:txBody>
          <a:bodyPr/>
          <a:lstStyle/>
          <a:p>
            <a:r>
              <a:rPr lang="uk-UA" dirty="0" smtClean="0"/>
              <a:t>Куди звертатись?</a:t>
            </a:r>
            <a:endParaRPr lang="uk-UA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5079513" y="2263075"/>
            <a:ext cx="3822238" cy="3880773"/>
          </a:xfrm>
        </p:spPr>
        <p:txBody>
          <a:bodyPr/>
          <a:lstStyle/>
          <a:p>
            <a:r>
              <a:rPr lang="ru-RU" dirty="0" err="1" smtClean="0"/>
              <a:t>Якщо</a:t>
            </a:r>
            <a:r>
              <a:rPr lang="ru-RU" dirty="0" smtClean="0"/>
              <a:t> </a:t>
            </a:r>
            <a:r>
              <a:rPr lang="ru-RU" dirty="0"/>
              <a:t>Вам </a:t>
            </a:r>
            <a:r>
              <a:rPr lang="ru-RU" dirty="0" err="1"/>
              <a:t>потрібна</a:t>
            </a:r>
            <a:r>
              <a:rPr lang="ru-RU" dirty="0"/>
              <a:t> </a:t>
            </a:r>
            <a:r>
              <a:rPr lang="ru-RU" dirty="0" err="1"/>
              <a:t>правова</a:t>
            </a:r>
            <a:r>
              <a:rPr lang="ru-RU" dirty="0"/>
              <a:t> </a:t>
            </a:r>
            <a:r>
              <a:rPr lang="ru-RU" dirty="0" err="1"/>
              <a:t>допомога</a:t>
            </a:r>
            <a:r>
              <a:rPr lang="ru-RU" dirty="0"/>
              <a:t> – 0 800 213-103 (</a:t>
            </a:r>
            <a:r>
              <a:rPr lang="ru-RU" dirty="0" err="1"/>
              <a:t>діти</a:t>
            </a:r>
            <a:r>
              <a:rPr lang="ru-RU" dirty="0"/>
              <a:t> </a:t>
            </a:r>
            <a:r>
              <a:rPr lang="ru-RU" dirty="0" err="1"/>
              <a:t>мають</a:t>
            </a:r>
            <a:r>
              <a:rPr lang="ru-RU" dirty="0"/>
              <a:t> право </a:t>
            </a:r>
            <a:r>
              <a:rPr lang="ru-RU" dirty="0" err="1"/>
              <a:t>безоплатно</a:t>
            </a:r>
            <a:r>
              <a:rPr lang="ru-RU" dirty="0"/>
              <a:t> </a:t>
            </a:r>
            <a:r>
              <a:rPr lang="ru-RU" dirty="0" err="1"/>
              <a:t>отримати</a:t>
            </a:r>
            <a:r>
              <a:rPr lang="ru-RU" dirty="0"/>
              <a:t> </a:t>
            </a:r>
            <a:r>
              <a:rPr lang="ru-RU" dirty="0" err="1"/>
              <a:t>послуги</a:t>
            </a:r>
            <a:r>
              <a:rPr lang="ru-RU" dirty="0"/>
              <a:t> адвоката);</a:t>
            </a:r>
          </a:p>
          <a:p>
            <a:r>
              <a:rPr lang="ru-RU" dirty="0" err="1"/>
              <a:t>Національна</a:t>
            </a:r>
            <a:r>
              <a:rPr lang="ru-RU" dirty="0"/>
              <a:t> </a:t>
            </a:r>
            <a:r>
              <a:rPr lang="ru-RU" dirty="0" err="1"/>
              <a:t>дитяча</a:t>
            </a:r>
            <a:r>
              <a:rPr lang="ru-RU" dirty="0"/>
              <a:t> «</a:t>
            </a:r>
            <a:r>
              <a:rPr lang="ru-RU" dirty="0" err="1"/>
              <a:t>гаряча</a:t>
            </a:r>
            <a:r>
              <a:rPr lang="ru-RU" dirty="0"/>
              <a:t> </a:t>
            </a:r>
            <a:r>
              <a:rPr lang="ru-RU" dirty="0" err="1"/>
              <a:t>лінія</a:t>
            </a:r>
            <a:r>
              <a:rPr lang="ru-RU" dirty="0"/>
              <a:t>» – 116-111, 0 800-500-225;</a:t>
            </a:r>
          </a:p>
          <a:p>
            <a:r>
              <a:rPr lang="ru-RU" dirty="0" err="1"/>
              <a:t>Національна</a:t>
            </a:r>
            <a:r>
              <a:rPr lang="ru-RU" dirty="0"/>
              <a:t> </a:t>
            </a:r>
            <a:r>
              <a:rPr lang="ru-RU" dirty="0" err="1"/>
              <a:t>поліція</a:t>
            </a:r>
            <a:r>
              <a:rPr lang="ru-RU" dirty="0"/>
              <a:t> – 102;</a:t>
            </a:r>
          </a:p>
          <a:p>
            <a:r>
              <a:rPr lang="ru-RU" dirty="0" err="1"/>
              <a:t>Уповноважений</a:t>
            </a:r>
            <a:r>
              <a:rPr lang="ru-RU" dirty="0"/>
              <a:t> Президента з прав </a:t>
            </a:r>
            <a:r>
              <a:rPr lang="ru-RU" dirty="0" err="1"/>
              <a:t>дитини</a:t>
            </a:r>
            <a:r>
              <a:rPr lang="ru-RU" dirty="0"/>
              <a:t> – 044 255-76-75</a:t>
            </a:r>
            <a:endParaRPr lang="uk-UA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1270000"/>
            <a:ext cx="4192891" cy="533277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1588" y="0"/>
            <a:ext cx="3260560" cy="22497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0183938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284</TotalTime>
  <Words>659</Words>
  <Application>Microsoft Office PowerPoint</Application>
  <PresentationFormat>Широкоэкранный</PresentationFormat>
  <Paragraphs>30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Arial</vt:lpstr>
      <vt:lpstr>Trebuchet MS</vt:lpstr>
      <vt:lpstr>Wingdings 3</vt:lpstr>
      <vt:lpstr>Грань</vt:lpstr>
      <vt:lpstr>Булінг</vt:lpstr>
      <vt:lpstr>Що таке булінг?</vt:lpstr>
      <vt:lpstr>Презентация PowerPoint</vt:lpstr>
      <vt:lpstr>Види булінгу</vt:lpstr>
      <vt:lpstr>Як відрізнити звичайний конфлікт від булінгу?</vt:lpstr>
      <vt:lpstr>Чи є відповідальність за вчинення булінгу?</vt:lpstr>
      <vt:lpstr>Презентация PowerPoint</vt:lpstr>
      <vt:lpstr>Що робити якщо ви стали жертвою булінгу?</vt:lpstr>
      <vt:lpstr>Куди звертатись?</vt:lpstr>
      <vt:lpstr>Дякую за увагу!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Булінг</dc:title>
  <dc:creator>User</dc:creator>
  <cp:lastModifiedBy>User</cp:lastModifiedBy>
  <cp:revision>9</cp:revision>
  <dcterms:created xsi:type="dcterms:W3CDTF">2021-11-29T10:04:24Z</dcterms:created>
  <dcterms:modified xsi:type="dcterms:W3CDTF">2021-11-29T14:48:59Z</dcterms:modified>
</cp:coreProperties>
</file>